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0" r:id="rId3"/>
    <p:sldId id="284" r:id="rId4"/>
    <p:sldId id="285" r:id="rId5"/>
    <p:sldId id="302" r:id="rId6"/>
    <p:sldId id="303" r:id="rId7"/>
    <p:sldId id="305" r:id="rId8"/>
    <p:sldId id="304" r:id="rId9"/>
    <p:sldId id="287" r:id="rId10"/>
    <p:sldId id="290" r:id="rId11"/>
    <p:sldId id="288" r:id="rId12"/>
    <p:sldId id="291" r:id="rId13"/>
    <p:sldId id="292" r:id="rId14"/>
    <p:sldId id="295" r:id="rId15"/>
    <p:sldId id="301" r:id="rId16"/>
    <p:sldId id="297" r:id="rId17"/>
    <p:sldId id="298" r:id="rId18"/>
    <p:sldId id="30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910298-278F-4478-8CC3-FDC3B5A9469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C21111-FBAD-4F12-A2F8-72E02A67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F7805C5-8C98-449C-BF56-0E621DE90221}" type="slidenum">
              <a:rPr lang="en-US" sz="1200" b="0">
                <a:solidFill>
                  <a:schemeClr val="tx1"/>
                </a:solidFill>
              </a:rPr>
              <a:pPr algn="r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21DC825-F7D9-4877-BE28-EC953821A05C}" type="slidenum">
              <a:rPr lang="en-US" sz="1200" b="0">
                <a:solidFill>
                  <a:schemeClr val="tx1"/>
                </a:solidFill>
              </a:rPr>
              <a:pPr algn="r"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FFC29D9-C856-4223-A1C2-91F49940D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13,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P3 Challenge-</a:t>
            </a:r>
          </a:p>
          <a:p>
            <a:pPr lvl="1"/>
            <a:r>
              <a:rPr lang="en-US" sz="3800" b="1" dirty="0"/>
              <a:t>What are the quantum numbers for the first electron in a 3p subshell?</a:t>
            </a:r>
          </a:p>
          <a:p>
            <a:endParaRPr lang="en-US" sz="3800" b="1" dirty="0"/>
          </a:p>
          <a:p>
            <a:pPr marL="0" indent="0">
              <a:buNone/>
            </a:pPr>
            <a:endParaRPr lang="en-US" sz="3800" b="1" dirty="0"/>
          </a:p>
          <a:p>
            <a:r>
              <a:rPr lang="en-US" sz="3800" b="1" dirty="0"/>
              <a:t>Today’s Objective –</a:t>
            </a:r>
          </a:p>
          <a:p>
            <a:pPr lvl="1"/>
            <a:r>
              <a:rPr lang="en-US" sz="3800" b="1" dirty="0"/>
              <a:t>Electron Configurations (Get out your colored periodic table)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58853" y="3594981"/>
            <a:ext cx="318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out Quantum Numbers Worksheet for </a:t>
            </a:r>
            <a:r>
              <a:rPr lang="en-US" dirty="0" err="1"/>
              <a:t>Hmk</a:t>
            </a:r>
            <a:r>
              <a:rPr lang="en-US" dirty="0"/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307995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Electron Configurations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List the subshells </a:t>
            </a:r>
            <a:r>
              <a:rPr lang="en-US" b="1" u="sng" dirty="0"/>
              <a:t>in the order they are filled</a:t>
            </a:r>
            <a:r>
              <a:rPr lang="en-US" b="1" dirty="0"/>
              <a:t>.</a:t>
            </a:r>
          </a:p>
          <a:p>
            <a:r>
              <a:rPr lang="en-US" b="1" dirty="0"/>
              <a:t>Place an exponent to represent the number of electrons filling that subshell.</a:t>
            </a:r>
          </a:p>
          <a:p>
            <a:r>
              <a:rPr lang="en-US" b="1" dirty="0"/>
              <a:t>BEWARE: The maximum exponents possible are:</a:t>
            </a:r>
          </a:p>
          <a:p>
            <a:pPr lvl="1"/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, </a:t>
            </a:r>
            <a:r>
              <a:rPr lang="en-US" b="1" i="1" dirty="0"/>
              <a:t>d </a:t>
            </a:r>
            <a:r>
              <a:rPr lang="en-US" b="1" baseline="30000" dirty="0"/>
              <a:t>10</a:t>
            </a:r>
            <a:r>
              <a:rPr lang="en-US" b="1" dirty="0"/>
              <a:t>, and </a:t>
            </a:r>
            <a:r>
              <a:rPr lang="en-US" b="1" i="1" dirty="0"/>
              <a:t>f </a:t>
            </a:r>
            <a:r>
              <a:rPr lang="en-US" b="1" baseline="30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303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Orbital Diagrams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Each box in the diagram represents one orbital.</a:t>
            </a:r>
          </a:p>
          <a:p>
            <a:pPr eaLnBrk="1" hangingPunct="1"/>
            <a:r>
              <a:rPr lang="en-US" b="1" dirty="0"/>
              <a:t>Half-arrows represent the electrons. (You may also use full arrows.)</a:t>
            </a:r>
          </a:p>
          <a:p>
            <a:pPr eaLnBrk="1" hangingPunct="1"/>
            <a:r>
              <a:rPr lang="en-US" b="1" dirty="0"/>
              <a:t>The direction of the arrow represents the relative spin of the electron.</a:t>
            </a:r>
          </a:p>
          <a:p>
            <a:pPr eaLnBrk="1" hangingPunct="1"/>
            <a:r>
              <a:rPr lang="en-US" b="1" dirty="0"/>
              <a:t>When drawn by hand, often the orbitals are represented by a blank line with the orbital label below and the arrow electrons above.</a:t>
            </a:r>
          </a:p>
        </p:txBody>
      </p:sp>
      <p:pic>
        <p:nvPicPr>
          <p:cNvPr id="77829" name="Picture 8" descr="06_Pg229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78" y="4797082"/>
            <a:ext cx="2864117" cy="142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Some Examples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91408"/>
            <a:ext cx="10515600" cy="364105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Hydrogen, H			Z=1		1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Helium, He			Z=2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Lithium, Li			Z=3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Beryllium, Be			Z=4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Boron, B				Z=5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Carbon, C			Z=6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Nitrogen, N			Z=7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3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Oxygen, O			Z=8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4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Fluorine, F			Z=9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5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Neon, Ne			Z=10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996965" y="3170471"/>
            <a:ext cx="1576589" cy="309094"/>
            <a:chOff x="9684913" y="3631843"/>
            <a:chExt cx="1576589" cy="30909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9684913" y="3940935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964215" y="3940935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324564" y="3940935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9743403" y="3631843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021920" y="3647701"/>
            <a:ext cx="1576589" cy="309094"/>
            <a:chOff x="9723550" y="3847125"/>
            <a:chExt cx="1576589" cy="30909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1002852" y="4156217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9723550" y="3847125"/>
              <a:ext cx="297287" cy="309094"/>
              <a:chOff x="9723550" y="3847125"/>
              <a:chExt cx="297287" cy="30909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9723550" y="4156217"/>
                <a:ext cx="297287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9782040" y="3847125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10359444" y="3847125"/>
              <a:ext cx="297287" cy="309094"/>
              <a:chOff x="9723550" y="3847125"/>
              <a:chExt cx="297287" cy="30909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9723550" y="4156217"/>
                <a:ext cx="297287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9782040" y="3847125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9036672" y="4129533"/>
            <a:ext cx="1576589" cy="316409"/>
            <a:chOff x="9719792" y="4330278"/>
            <a:chExt cx="1576589" cy="316409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11069387" y="4330278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9719792" y="4337593"/>
              <a:ext cx="1576589" cy="309094"/>
              <a:chOff x="9723550" y="3847125"/>
              <a:chExt cx="1576589" cy="30909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11002852" y="4156217"/>
                <a:ext cx="297287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9723550" y="3847125"/>
                <a:ext cx="297287" cy="309094"/>
                <a:chOff x="9723550" y="3847125"/>
                <a:chExt cx="297287" cy="309094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9723550" y="4156217"/>
                  <a:ext cx="297287" cy="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9782040" y="3847125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10359444" y="3847125"/>
                <a:ext cx="297287" cy="309094"/>
                <a:chOff x="9723550" y="3847125"/>
                <a:chExt cx="297287" cy="30909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9723550" y="4156217"/>
                  <a:ext cx="297287" cy="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9782040" y="3847125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Group 50"/>
          <p:cNvGrpSpPr/>
          <p:nvPr/>
        </p:nvGrpSpPr>
        <p:grpSpPr>
          <a:xfrm>
            <a:off x="9053297" y="4578519"/>
            <a:ext cx="1576589" cy="316409"/>
            <a:chOff x="9737499" y="4797572"/>
            <a:chExt cx="1576589" cy="316409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9952145" y="4804887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9737499" y="4797572"/>
              <a:ext cx="1576589" cy="316409"/>
              <a:chOff x="9719792" y="4330278"/>
              <a:chExt cx="1576589" cy="316409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V="1">
                <a:off x="11069387" y="4330278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9719792" y="4337593"/>
                <a:ext cx="1576589" cy="309094"/>
                <a:chOff x="9723550" y="3847125"/>
                <a:chExt cx="1576589" cy="309094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1002852" y="4156217"/>
                  <a:ext cx="297287" cy="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Group 64"/>
                <p:cNvGrpSpPr/>
                <p:nvPr/>
              </p:nvGrpSpPr>
              <p:grpSpPr>
                <a:xfrm>
                  <a:off x="9723550" y="3847125"/>
                  <a:ext cx="297287" cy="309094"/>
                  <a:chOff x="9723550" y="3847125"/>
                  <a:chExt cx="297287" cy="309094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9723550" y="4156217"/>
                    <a:ext cx="297287" cy="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 flipV="1">
                    <a:off x="9782040" y="3847125"/>
                    <a:ext cx="0" cy="3090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10359444" y="3847125"/>
                  <a:ext cx="297287" cy="309094"/>
                  <a:chOff x="9723550" y="3847125"/>
                  <a:chExt cx="297287" cy="309094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9723550" y="4156217"/>
                    <a:ext cx="297287" cy="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/>
                  <p:nvPr/>
                </p:nvCxnSpPr>
                <p:spPr>
                  <a:xfrm flipV="1">
                    <a:off x="9782040" y="3847125"/>
                    <a:ext cx="0" cy="3090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0" name="Group 59"/>
          <p:cNvGrpSpPr/>
          <p:nvPr/>
        </p:nvGrpSpPr>
        <p:grpSpPr>
          <a:xfrm>
            <a:off x="9053297" y="5027503"/>
            <a:ext cx="1576589" cy="316409"/>
            <a:chOff x="9733741" y="5337805"/>
            <a:chExt cx="1576589" cy="31640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0581059" y="5337805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9733741" y="5337805"/>
              <a:ext cx="1576589" cy="316409"/>
              <a:chOff x="9737499" y="4797572"/>
              <a:chExt cx="1576589" cy="31640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>
                <a:off x="9952145" y="4804887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/>
            </p:nvGrpSpPr>
            <p:grpSpPr>
              <a:xfrm>
                <a:off x="9737499" y="4797572"/>
                <a:ext cx="1576589" cy="316409"/>
                <a:chOff x="9719792" y="4330278"/>
                <a:chExt cx="1576589" cy="316409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11069387" y="4330278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Group 85"/>
                <p:cNvGrpSpPr/>
                <p:nvPr/>
              </p:nvGrpSpPr>
              <p:grpSpPr>
                <a:xfrm>
                  <a:off x="9719792" y="4337593"/>
                  <a:ext cx="1576589" cy="309094"/>
                  <a:chOff x="9723550" y="3847125"/>
                  <a:chExt cx="1576589" cy="309094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 flipV="1">
                    <a:off x="11002852" y="4156217"/>
                    <a:ext cx="297287" cy="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9723550" y="3847125"/>
                    <a:ext cx="297287" cy="309094"/>
                    <a:chOff x="9723550" y="3847125"/>
                    <a:chExt cx="297287" cy="309094"/>
                  </a:xfrm>
                </p:grpSpPr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flipV="1">
                      <a:off x="9723550" y="4156217"/>
                      <a:ext cx="297287" cy="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Arrow Connector 92"/>
                    <p:cNvCxnSpPr/>
                    <p:nvPr/>
                  </p:nvCxnSpPr>
                  <p:spPr>
                    <a:xfrm flipV="1">
                      <a:off x="9782040" y="3847125"/>
                      <a:ext cx="0" cy="30909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359444" y="3847125"/>
                    <a:ext cx="297287" cy="309094"/>
                    <a:chOff x="9723550" y="3847125"/>
                    <a:chExt cx="297287" cy="309094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flipV="1">
                      <a:off x="9723550" y="4156217"/>
                      <a:ext cx="297287" cy="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Arrow Connector 90"/>
                    <p:cNvCxnSpPr/>
                    <p:nvPr/>
                  </p:nvCxnSpPr>
                  <p:spPr>
                    <a:xfrm flipV="1">
                      <a:off x="9782040" y="3847125"/>
                      <a:ext cx="0" cy="30909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71" name="Group 70"/>
          <p:cNvGrpSpPr/>
          <p:nvPr/>
        </p:nvGrpSpPr>
        <p:grpSpPr>
          <a:xfrm>
            <a:off x="9053297" y="5476485"/>
            <a:ext cx="1576589" cy="325627"/>
            <a:chOff x="9778282" y="5877492"/>
            <a:chExt cx="1576589" cy="325627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11275983" y="5894027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9778282" y="5877492"/>
              <a:ext cx="1576589" cy="316409"/>
              <a:chOff x="9733741" y="5337805"/>
              <a:chExt cx="1576589" cy="316409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>
                <a:off x="10581059" y="5337805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7" name="Group 96"/>
              <p:cNvGrpSpPr/>
              <p:nvPr/>
            </p:nvGrpSpPr>
            <p:grpSpPr>
              <a:xfrm>
                <a:off x="9733741" y="5337805"/>
                <a:ext cx="1576589" cy="316409"/>
                <a:chOff x="9737499" y="4797572"/>
                <a:chExt cx="1576589" cy="316409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9952145" y="4804887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/>
                <p:cNvGrpSpPr/>
                <p:nvPr/>
              </p:nvGrpSpPr>
              <p:grpSpPr>
                <a:xfrm>
                  <a:off x="9737499" y="4797572"/>
                  <a:ext cx="1576589" cy="316409"/>
                  <a:chOff x="9719792" y="4330278"/>
                  <a:chExt cx="1576589" cy="316409"/>
                </a:xfrm>
              </p:grpSpPr>
              <p:cxnSp>
                <p:nvCxnSpPr>
                  <p:cNvPr id="100" name="Straight Arrow Connector 99"/>
                  <p:cNvCxnSpPr/>
                  <p:nvPr/>
                </p:nvCxnSpPr>
                <p:spPr>
                  <a:xfrm flipV="1">
                    <a:off x="11069387" y="4330278"/>
                    <a:ext cx="0" cy="3090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9719792" y="4337593"/>
                    <a:ext cx="1576589" cy="309094"/>
                    <a:chOff x="9723550" y="3847125"/>
                    <a:chExt cx="1576589" cy="309094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V="1">
                      <a:off x="11002852" y="4156217"/>
                      <a:ext cx="297287" cy="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9723550" y="3847125"/>
                      <a:ext cx="297287" cy="309094"/>
                      <a:chOff x="9723550" y="3847125"/>
                      <a:chExt cx="297287" cy="309094"/>
                    </a:xfrm>
                  </p:grpSpPr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flipV="1">
                        <a:off x="9723550" y="4156217"/>
                        <a:ext cx="297287" cy="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Arrow Connector 107"/>
                      <p:cNvCxnSpPr/>
                      <p:nvPr/>
                    </p:nvCxnSpPr>
                    <p:spPr>
                      <a:xfrm flipV="1">
                        <a:off x="9782040" y="3847125"/>
                        <a:ext cx="0" cy="30909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10359444" y="3847125"/>
                      <a:ext cx="297287" cy="309094"/>
                      <a:chOff x="9723550" y="3847125"/>
                      <a:chExt cx="297287" cy="309094"/>
                    </a:xfrm>
                  </p:grpSpPr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flipV="1">
                        <a:off x="9723550" y="4156217"/>
                        <a:ext cx="297287" cy="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Arrow Connector 105"/>
                      <p:cNvCxnSpPr/>
                      <p:nvPr/>
                    </p:nvCxnSpPr>
                    <p:spPr>
                      <a:xfrm flipV="1">
                        <a:off x="9782040" y="3847125"/>
                        <a:ext cx="0" cy="30909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9462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More 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Sodium, Na			Z=11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r>
              <a:rPr lang="en-US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dirty="0"/>
              <a:t>Magnesium, Mg		Z=12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Aluminum, Al			Z=13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Silicon, Si				Z=14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Phosphorus, P			Z=15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en-US" b="1" dirty="0"/>
              <a:t>Sulfur, S				Z=16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4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Chlorine, Cl			Z=17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5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Argon, </a:t>
            </a:r>
            <a:r>
              <a:rPr lang="en-US" b="1" dirty="0" err="1"/>
              <a:t>Ar</a:t>
            </a:r>
            <a:r>
              <a:rPr lang="en-US" b="1" dirty="0"/>
              <a:t>				Z=18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Potassium, K			Z=19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Calcium, Ca			Z=20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134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Z Elements: </a:t>
            </a:r>
            <a:br>
              <a:rPr lang="en-US" dirty="0"/>
            </a:br>
            <a:r>
              <a:rPr lang="en-US" dirty="0"/>
              <a:t>Noble Gas Configuration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Arsenic, As		Z=33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4</a:t>
            </a:r>
            <a:r>
              <a:rPr lang="en-US" b="1" i="1" dirty="0"/>
              <a:t>p</a:t>
            </a:r>
            <a:r>
              <a:rPr lang="en-US" b="1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en-US" b="1" dirty="0"/>
              <a:t>Silver, Ag		Z=47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  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4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5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d </a:t>
            </a:r>
            <a:r>
              <a:rPr lang="en-US" b="1" baseline="30000" dirty="0"/>
              <a:t>9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/>
              <a:t>	    	Or…[</a:t>
            </a:r>
            <a:r>
              <a:rPr lang="en-US" b="1" dirty="0" err="1"/>
              <a:t>Ar</a:t>
            </a:r>
            <a:r>
              <a:rPr lang="en-US" b="1" dirty="0"/>
              <a:t>]4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4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5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d </a:t>
            </a:r>
            <a:r>
              <a:rPr lang="en-US" b="1" baseline="30000" dirty="0"/>
              <a:t>9 	</a:t>
            </a:r>
            <a:r>
              <a:rPr lang="en-US" b="1" dirty="0"/>
              <a:t>Abbreviated Electron configuration.</a:t>
            </a:r>
          </a:p>
          <a:p>
            <a:pPr>
              <a:lnSpc>
                <a:spcPct val="90000"/>
              </a:lnSpc>
            </a:pPr>
            <a:r>
              <a:rPr lang="en-US" b="1" dirty="0"/>
              <a:t>Radon, </a:t>
            </a:r>
            <a:r>
              <a:rPr lang="en-US" b="1" dirty="0" err="1"/>
              <a:t>Rn</a:t>
            </a:r>
            <a:r>
              <a:rPr lang="en-US" b="1" dirty="0"/>
              <a:t>		Z=86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4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5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5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6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f</a:t>
            </a:r>
            <a:r>
              <a:rPr lang="en-US" b="1" baseline="30000" dirty="0"/>
              <a:t>14</a:t>
            </a:r>
            <a:r>
              <a:rPr lang="en-US" b="1" dirty="0"/>
              <a:t>5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6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				  Or…[</a:t>
            </a:r>
            <a:r>
              <a:rPr lang="en-US" b="1" dirty="0" err="1"/>
              <a:t>Xe</a:t>
            </a:r>
            <a:r>
              <a:rPr lang="en-US" b="1" dirty="0"/>
              <a:t>] 6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f</a:t>
            </a:r>
            <a:r>
              <a:rPr lang="en-US" b="1" baseline="30000" dirty="0"/>
              <a:t>14</a:t>
            </a:r>
            <a:r>
              <a:rPr lang="en-US" b="1" dirty="0"/>
              <a:t>5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6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383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highest energy electron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Because the order of filling is always the same, the only real question when writing electron configurations is when do you stop?</a:t>
            </a:r>
          </a:p>
          <a:p>
            <a:r>
              <a:rPr lang="en-US" b="1" dirty="0"/>
              <a:t>Note the electron configuration for the highest energy electron. </a:t>
            </a:r>
          </a:p>
          <a:p>
            <a:r>
              <a:rPr lang="en-US" b="1" dirty="0"/>
              <a:t>Write the electron configuration energy filling order until you reach that </a:t>
            </a:r>
            <a:r>
              <a:rPr lang="en-US" b="1"/>
              <a:t>last term.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5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in the same Group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603500"/>
            <a:ext cx="10464960" cy="3416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Hydrogen, H		Z=1			1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Lithium, Li		Z=3	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Sodium, Na		Z=11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Potassium, K		Z=19		[</a:t>
            </a:r>
            <a:r>
              <a:rPr lang="en-US" b="1" dirty="0" err="1"/>
              <a:t>Ar</a:t>
            </a:r>
            <a:r>
              <a:rPr lang="en-US" b="1" dirty="0"/>
              <a:t>]4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Rubidium, </a:t>
            </a:r>
            <a:r>
              <a:rPr lang="en-US" b="1" dirty="0" err="1"/>
              <a:t>Rb</a:t>
            </a:r>
            <a:r>
              <a:rPr lang="en-US" b="1" dirty="0"/>
              <a:t>		Z=37		[Kr]5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Cesium, Cs		Z=55		[</a:t>
            </a:r>
            <a:r>
              <a:rPr lang="en-US" b="1" dirty="0" err="1"/>
              <a:t>Xe</a:t>
            </a:r>
            <a:r>
              <a:rPr lang="en-US" b="1" dirty="0"/>
              <a:t>]6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Francium, Fr		Z=87		[Rn]7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r>
              <a:rPr lang="en-US" b="1" dirty="0"/>
              <a:t>	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Elements in the same group have the same outer electron configuration. In general:   ns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This explains the common reactivity and properties in a group!!</a:t>
            </a:r>
          </a:p>
        </p:txBody>
      </p:sp>
    </p:spTree>
    <p:extLst>
      <p:ext uri="{BB962C8B-B14F-4D97-AF65-F5344CB8AC3E}">
        <p14:creationId xmlns:p14="http://schemas.microsoft.com/office/powerpoint/2010/main" val="2519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electron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electron configurations </a:t>
            </a:r>
            <a:r>
              <a:rPr lang="en-US" b="1" u="sng" dirty="0"/>
              <a:t>for ions </a:t>
            </a:r>
            <a:r>
              <a:rPr lang="en-US" b="1" dirty="0"/>
              <a:t>add or subtract electrons in the regular </a:t>
            </a:r>
            <a:r>
              <a:rPr lang="en-US" b="1" dirty="0" err="1"/>
              <a:t>Aufbau</a:t>
            </a:r>
            <a:r>
              <a:rPr lang="en-US" b="1" dirty="0"/>
              <a:t> order.</a:t>
            </a:r>
          </a:p>
          <a:p>
            <a:r>
              <a:rPr lang="en-US" b="1" dirty="0"/>
              <a:t>Ex: Na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6</a:t>
            </a:r>
            <a:r>
              <a:rPr lang="en-US" b="1" dirty="0"/>
              <a:t> 3s</a:t>
            </a:r>
            <a:r>
              <a:rPr lang="en-US" b="1" baseline="30000" dirty="0"/>
              <a:t>1	</a:t>
            </a:r>
            <a:r>
              <a:rPr lang="en-US" b="1" dirty="0"/>
              <a:t>Na</a:t>
            </a:r>
            <a:r>
              <a:rPr lang="en-US" b="1" baseline="30000" dirty="0"/>
              <a:t>+</a:t>
            </a:r>
            <a:r>
              <a:rPr lang="en-US" b="1" dirty="0"/>
              <a:t>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6</a:t>
            </a:r>
            <a:endParaRPr lang="en-US" b="1" dirty="0"/>
          </a:p>
          <a:p>
            <a:r>
              <a:rPr lang="en-US" b="1" dirty="0"/>
              <a:t>Ex: O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4</a:t>
            </a:r>
            <a:r>
              <a:rPr lang="en-US" b="1" dirty="0"/>
              <a:t> 		O</a:t>
            </a:r>
            <a:r>
              <a:rPr lang="en-US" b="1" baseline="30000" dirty="0"/>
              <a:t>-2</a:t>
            </a:r>
            <a:r>
              <a:rPr lang="en-US" b="1" dirty="0"/>
              <a:t>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6</a:t>
            </a:r>
          </a:p>
          <a:p>
            <a:r>
              <a:rPr lang="en-US" b="1" dirty="0"/>
              <a:t>The electronic configuration of </a:t>
            </a:r>
            <a:r>
              <a:rPr lang="en-US" b="1" u="sng" dirty="0"/>
              <a:t>isoelectronic ions will be the same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8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/>
              <a:t>Exit Slip:</a:t>
            </a:r>
          </a:p>
          <a:p>
            <a:pPr lvl="1"/>
            <a:r>
              <a:rPr lang="en-US" sz="2000" b="1" dirty="0"/>
              <a:t>Write the full electron configuration for Titanium.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Electron Configurations Worksheet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8033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13,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Objective –</a:t>
            </a:r>
          </a:p>
          <a:p>
            <a:pPr lvl="1"/>
            <a:r>
              <a:rPr lang="en-US" sz="2000" b="1" dirty="0"/>
              <a:t>Electron Configurations</a:t>
            </a:r>
          </a:p>
          <a:p>
            <a:r>
              <a:rPr lang="en-US" sz="2400" b="1" dirty="0"/>
              <a:t>Agenda</a:t>
            </a:r>
          </a:p>
          <a:p>
            <a:pPr lvl="1"/>
            <a:r>
              <a:rPr lang="en-US" sz="2000" b="1" dirty="0"/>
              <a:t>Homework Review</a:t>
            </a:r>
          </a:p>
          <a:p>
            <a:pPr lvl="1"/>
            <a:r>
              <a:rPr lang="en-US" sz="2000" b="1" dirty="0"/>
              <a:t>Electron filling rules (3)</a:t>
            </a:r>
          </a:p>
          <a:p>
            <a:pPr lvl="1"/>
            <a:r>
              <a:rPr lang="en-US" sz="2000" b="1" dirty="0"/>
              <a:t>Energy levels with the Periodic table</a:t>
            </a:r>
          </a:p>
          <a:p>
            <a:pPr lvl="1"/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5E10-B992-44D2-8446-EA764E394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b="1" dirty="0"/>
              <a:t>Electron configuration notation</a:t>
            </a:r>
          </a:p>
          <a:p>
            <a:pPr lvl="1"/>
            <a:r>
              <a:rPr lang="en-US" sz="2000" b="1" dirty="0"/>
              <a:t>Writing Electron configurations (complete)</a:t>
            </a:r>
          </a:p>
          <a:p>
            <a:pPr lvl="1"/>
            <a:r>
              <a:rPr lang="en-US" sz="2000" b="1" dirty="0"/>
              <a:t>Electron configurations (noble gas)</a:t>
            </a:r>
          </a:p>
          <a:p>
            <a:pPr lvl="1"/>
            <a:r>
              <a:rPr lang="en-US" sz="2000" b="1" dirty="0"/>
              <a:t>Ion electron configurations</a:t>
            </a:r>
          </a:p>
          <a:p>
            <a:r>
              <a:rPr lang="en-US" sz="2400" b="1" dirty="0"/>
              <a:t>Assignment: Electron Configurations Worksheet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79028" cy="3416300"/>
          </a:xfrm>
        </p:spPr>
        <p:txBody>
          <a:bodyPr/>
          <a:lstStyle/>
          <a:p>
            <a:r>
              <a:rPr lang="en-US" b="1" dirty="0"/>
              <a:t>1. Sketches:</a:t>
            </a:r>
          </a:p>
          <a:p>
            <a:pPr lvl="1"/>
            <a:r>
              <a:rPr lang="en-US" b="1" dirty="0"/>
              <a:t>A) Circle	B) Figure 8	C) Double pacifier, figure 8 with donut      D) Four lobe clover</a:t>
            </a:r>
          </a:p>
          <a:p>
            <a:r>
              <a:rPr lang="en-US" b="1" dirty="0"/>
              <a:t>2.     , the angular momentum quantum number</a:t>
            </a:r>
          </a:p>
          <a:p>
            <a:r>
              <a:rPr lang="en-US" b="1" dirty="0"/>
              <a:t>3.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691933"/>
              </p:ext>
            </p:extLst>
          </p:nvPr>
        </p:nvGraphicFramePr>
        <p:xfrm>
          <a:off x="1838283" y="3333976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283" y="3333976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21092"/>
              </p:ext>
            </p:extLst>
          </p:nvPr>
        </p:nvGraphicFramePr>
        <p:xfrm>
          <a:off x="1964269" y="3937063"/>
          <a:ext cx="85724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78">
                  <a:extLst>
                    <a:ext uri="{9D8B030D-6E8A-4147-A177-3AD203B41FA5}">
                      <a16:colId xmlns:a16="http://schemas.microsoft.com/office/drawing/2014/main" val="4002587230"/>
                    </a:ext>
                  </a:extLst>
                </a:gridCol>
                <a:gridCol w="2857478">
                  <a:extLst>
                    <a:ext uri="{9D8B030D-6E8A-4147-A177-3AD203B41FA5}">
                      <a16:colId xmlns:a16="http://schemas.microsoft.com/office/drawing/2014/main" val="2707240769"/>
                    </a:ext>
                  </a:extLst>
                </a:gridCol>
                <a:gridCol w="2857478">
                  <a:extLst>
                    <a:ext uri="{9D8B030D-6E8A-4147-A177-3AD203B41FA5}">
                      <a16:colId xmlns:a16="http://schemas.microsoft.com/office/drawing/2014/main" val="758480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Possible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   values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Possible subshell labels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43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23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4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1, 2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p, 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4,5…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0, 1, 2, 3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p, d, 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698879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45723"/>
              </p:ext>
            </p:extLst>
          </p:nvPr>
        </p:nvGraphicFramePr>
        <p:xfrm>
          <a:off x="6250486" y="3889750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0486" y="3889750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1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9072258" cy="3980180"/>
          </a:xfrm>
        </p:spPr>
        <p:txBody>
          <a:bodyPr/>
          <a:lstStyle/>
          <a:p>
            <a:r>
              <a:rPr lang="en-US" b="1" dirty="0"/>
              <a:t>4. and 5.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6. a) 8e     2s, 2p</a:t>
            </a:r>
            <a:r>
              <a:rPr lang="en-US" b="1" baseline="-25000" dirty="0"/>
              <a:t>x</a:t>
            </a:r>
            <a:r>
              <a:rPr lang="en-US" b="1" dirty="0"/>
              <a:t>, 2p</a:t>
            </a:r>
            <a:r>
              <a:rPr lang="en-US" b="1" baseline="-25000" dirty="0"/>
              <a:t>y</a:t>
            </a:r>
            <a:r>
              <a:rPr lang="en-US" b="1" dirty="0"/>
              <a:t>, 2p</a:t>
            </a:r>
            <a:r>
              <a:rPr lang="en-US" b="1" baseline="-25000" dirty="0"/>
              <a:t>z</a:t>
            </a:r>
            <a:r>
              <a:rPr lang="en-US" b="1" dirty="0"/>
              <a:t>				b) 6e     3p</a:t>
            </a:r>
            <a:r>
              <a:rPr lang="en-US" b="1" baseline="-25000" dirty="0"/>
              <a:t>x</a:t>
            </a:r>
            <a:r>
              <a:rPr lang="en-US" b="1" dirty="0"/>
              <a:t>, 3p</a:t>
            </a:r>
            <a:r>
              <a:rPr lang="en-US" b="1" baseline="-25000" dirty="0"/>
              <a:t>y</a:t>
            </a:r>
            <a:r>
              <a:rPr lang="en-US" b="1" dirty="0"/>
              <a:t>, 3p</a:t>
            </a:r>
            <a:r>
              <a:rPr lang="en-US" b="1" baseline="-25000" dirty="0"/>
              <a:t>z</a:t>
            </a:r>
          </a:p>
          <a:p>
            <a:pPr marL="0" indent="0">
              <a:buNone/>
            </a:pPr>
            <a:r>
              <a:rPr lang="en-US" b="1" dirty="0"/>
              <a:t>	   c) 2e	  4s							d) 10e   4d</a:t>
            </a:r>
            <a:r>
              <a:rPr lang="en-US" b="1" baseline="-25000" dirty="0"/>
              <a:t>yz</a:t>
            </a:r>
            <a:r>
              <a:rPr lang="en-US" b="1" dirty="0"/>
              <a:t>, 4d</a:t>
            </a:r>
            <a:r>
              <a:rPr lang="en-US" b="1" baseline="-25000" dirty="0"/>
              <a:t>xy</a:t>
            </a:r>
            <a:r>
              <a:rPr lang="en-US" b="1" dirty="0"/>
              <a:t>, 4d</a:t>
            </a:r>
            <a:r>
              <a:rPr lang="en-US" b="1" baseline="-25000" dirty="0"/>
              <a:t>xz</a:t>
            </a:r>
            <a:r>
              <a:rPr lang="en-US" b="1" dirty="0"/>
              <a:t>, 4d</a:t>
            </a:r>
            <a:r>
              <a:rPr lang="en-US" b="1" baseline="-25000" dirty="0"/>
              <a:t>x2-y2</a:t>
            </a:r>
            <a:r>
              <a:rPr lang="en-US" b="1" dirty="0"/>
              <a:t>, 4d</a:t>
            </a:r>
            <a:r>
              <a:rPr lang="en-US" b="1" baseline="-25000" dirty="0"/>
              <a:t>z2</a:t>
            </a:r>
            <a:endParaRPr lang="en-US" b="1" dirty="0"/>
          </a:p>
          <a:p>
            <a:r>
              <a:rPr lang="en-US" b="1" dirty="0"/>
              <a:t>7.  a) is prohibited. Because for n=1,     can only be 0 for an s orbital.</a:t>
            </a:r>
          </a:p>
          <a:p>
            <a:r>
              <a:rPr lang="en-US" b="1" dirty="0"/>
              <a:t>     c) is prohibited. Because     cannot be negative.   b)  d) and e) correct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67847"/>
              </p:ext>
            </p:extLst>
          </p:nvPr>
        </p:nvGraphicFramePr>
        <p:xfrm>
          <a:off x="1505245" y="3040835"/>
          <a:ext cx="92315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007">
                  <a:extLst>
                    <a:ext uri="{9D8B030D-6E8A-4147-A177-3AD203B41FA5}">
                      <a16:colId xmlns:a16="http://schemas.microsoft.com/office/drawing/2014/main" val="10116501"/>
                    </a:ext>
                  </a:extLst>
                </a:gridCol>
                <a:gridCol w="2651605">
                  <a:extLst>
                    <a:ext uri="{9D8B030D-6E8A-4147-A177-3AD203B41FA5}">
                      <a16:colId xmlns:a16="http://schemas.microsoft.com/office/drawing/2014/main" val="1852649130"/>
                    </a:ext>
                  </a:extLst>
                </a:gridCol>
                <a:gridCol w="1846306">
                  <a:extLst>
                    <a:ext uri="{9D8B030D-6E8A-4147-A177-3AD203B41FA5}">
                      <a16:colId xmlns:a16="http://schemas.microsoft.com/office/drawing/2014/main" val="3177382765"/>
                    </a:ext>
                  </a:extLst>
                </a:gridCol>
                <a:gridCol w="1846306">
                  <a:extLst>
                    <a:ext uri="{9D8B030D-6E8A-4147-A177-3AD203B41FA5}">
                      <a16:colId xmlns:a16="http://schemas.microsoft.com/office/drawing/2014/main" val="2274527808"/>
                    </a:ext>
                  </a:extLst>
                </a:gridCol>
                <a:gridCol w="1846306">
                  <a:extLst>
                    <a:ext uri="{9D8B030D-6E8A-4147-A177-3AD203B41FA5}">
                      <a16:colId xmlns:a16="http://schemas.microsoft.com/office/drawing/2014/main" val="1862141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Possible m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l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values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m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orbitals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 # of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1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56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-1, 0, 1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59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2,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-2, -1, 0, 1,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17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-3, -2, -1, 0, 1,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2, 3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859938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2254"/>
              </p:ext>
            </p:extLst>
          </p:nvPr>
        </p:nvGraphicFramePr>
        <p:xfrm>
          <a:off x="1950824" y="3040835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0824" y="3040835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837896"/>
              </p:ext>
            </p:extLst>
          </p:nvPr>
        </p:nvGraphicFramePr>
        <p:xfrm>
          <a:off x="4691441" y="6218947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1441" y="6218947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91569"/>
              </p:ext>
            </p:extLst>
          </p:nvPr>
        </p:nvGraphicFramePr>
        <p:xfrm>
          <a:off x="5565096" y="5778449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5096" y="5778449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5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4" y="973669"/>
            <a:ext cx="9283274" cy="706964"/>
          </a:xfrm>
        </p:spPr>
        <p:txBody>
          <a:bodyPr/>
          <a:lstStyle/>
          <a:p>
            <a:r>
              <a:rPr lang="en-US" altLang="en-US" dirty="0"/>
              <a:t>How Electrons Fill the Orbitals – the rules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82" y="2157862"/>
            <a:ext cx="11410121" cy="356611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The orbitals are present on every atom, but only some have electrons located in them depending on how many electrons the atom has. </a:t>
            </a:r>
          </a:p>
          <a:p>
            <a:r>
              <a:rPr lang="en-US" altLang="en-US" sz="2400" b="1" dirty="0"/>
              <a:t>Three guiding principles to use:</a:t>
            </a:r>
          </a:p>
          <a:p>
            <a:r>
              <a:rPr lang="en-US" altLang="en-US" sz="2400" b="1" dirty="0"/>
              <a:t>1) </a:t>
            </a:r>
            <a:r>
              <a:rPr lang="en-US" altLang="en-US" sz="2400" b="1" u="sng" dirty="0" err="1"/>
              <a:t>Aufbau</a:t>
            </a:r>
            <a:r>
              <a:rPr lang="en-US" altLang="en-US" sz="2400" b="1" u="sng" dirty="0"/>
              <a:t> Principle</a:t>
            </a:r>
            <a:r>
              <a:rPr lang="en-US" altLang="en-US" sz="2400" b="1" dirty="0"/>
              <a:t>:  Electrons live in the lowest energy orbitals possible. (Higher energy orbitals remain empty.) “</a:t>
            </a:r>
            <a:r>
              <a:rPr lang="en-US" altLang="en-US" sz="2400" b="1" dirty="0" err="1"/>
              <a:t>Aufbau</a:t>
            </a:r>
            <a:r>
              <a:rPr lang="en-US" altLang="en-US" sz="2400" b="1" dirty="0"/>
              <a:t>” is German for construction.</a:t>
            </a:r>
          </a:p>
          <a:p>
            <a:r>
              <a:rPr lang="en-US" altLang="en-US" sz="2400" b="1" dirty="0"/>
              <a:t>2) </a:t>
            </a:r>
            <a:r>
              <a:rPr lang="en-US" altLang="en-US" sz="2400" b="1" u="sng" dirty="0"/>
              <a:t>Pauli Exclusion principle</a:t>
            </a:r>
            <a:r>
              <a:rPr lang="en-US" altLang="en-US" sz="2400" b="1" dirty="0"/>
              <a:t>: No two electrons can have the same 4 quantum numbers. Orbitals can hold up to 2 electrons with opposite spins.</a:t>
            </a:r>
          </a:p>
          <a:p>
            <a:r>
              <a:rPr lang="en-US" altLang="en-US" sz="2400" b="1" dirty="0"/>
              <a:t>3) </a:t>
            </a:r>
            <a:r>
              <a:rPr lang="en-US" altLang="en-US" sz="2400" b="1" u="sng" dirty="0"/>
              <a:t>Hund’s Rule</a:t>
            </a:r>
            <a:r>
              <a:rPr lang="en-US" altLang="en-US" sz="2400" b="1" dirty="0"/>
              <a:t>: (Seats on a Bus rule) Electrons will fill orbitals of a subshell singly before pairing up. If paired, they have opposite spins.</a:t>
            </a:r>
          </a:p>
        </p:txBody>
      </p:sp>
    </p:spTree>
    <p:extLst>
      <p:ext uri="{BB962C8B-B14F-4D97-AF65-F5344CB8AC3E}">
        <p14:creationId xmlns:p14="http://schemas.microsoft.com/office/powerpoint/2010/main" val="37914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Orbital Energy Levels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Energy levels are not intuitive because of the energy levels of the shells overlap as we discovered in the exploration activity.</a:t>
            </a:r>
          </a:p>
          <a:p>
            <a:r>
              <a:rPr lang="en-US" altLang="en-US" b="1" dirty="0"/>
              <a:t>Order of filling:</a:t>
            </a:r>
          </a:p>
          <a:p>
            <a:r>
              <a:rPr lang="en-US" altLang="en-US" b="1" dirty="0"/>
              <a:t>1s…2s, 2p…3s, 3p….</a:t>
            </a:r>
          </a:p>
          <a:p>
            <a:r>
              <a:rPr lang="en-US" altLang="en-US" b="1" dirty="0"/>
              <a:t>Then the shells start to overlap.</a:t>
            </a:r>
          </a:p>
          <a:p>
            <a:r>
              <a:rPr lang="en-US" altLang="en-US" b="1" dirty="0"/>
              <a:t>…4s, 3d, 4p…5s, 4d, 5p…</a:t>
            </a:r>
          </a:p>
          <a:p>
            <a:r>
              <a:rPr lang="en-US" altLang="en-US" b="1" dirty="0"/>
              <a:t>…6s, 4f, 5d, 6p…7s, 5f, 6d, 7p</a:t>
            </a:r>
          </a:p>
          <a:p>
            <a:r>
              <a:rPr lang="en-US" altLang="en-US" b="1" dirty="0"/>
              <a:t>If that seems hard to remember, try this…</a:t>
            </a: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5141913" y="3070225"/>
          <a:ext cx="6410325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Organization Chart" r:id="rId3" imgW="3974760" imgH="1892160" progId="OrgPlusWOPX.4">
                  <p:embed followColorScheme="full"/>
                </p:oleObj>
              </mc:Choice>
              <mc:Fallback>
                <p:oleObj name="Organization Chart" r:id="rId3" imgW="3974760" imgH="1892160" progId="OrgPlusWOPX.4">
                  <p:embed followColorScheme="full"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070225"/>
                        <a:ext cx="6410325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0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4" name="Group 82"/>
          <p:cNvGraphicFramePr>
            <a:graphicFrameLocks noGrp="1"/>
          </p:cNvGraphicFramePr>
          <p:nvPr>
            <p:ph type="tbl" idx="1"/>
          </p:nvPr>
        </p:nvGraphicFramePr>
        <p:xfrm>
          <a:off x="2794000" y="1101725"/>
          <a:ext cx="6667500" cy="4702176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73" name="Line 83"/>
          <p:cNvSpPr>
            <a:spLocks noChangeShapeType="1"/>
          </p:cNvSpPr>
          <p:nvPr/>
        </p:nvSpPr>
        <p:spPr bwMode="auto">
          <a:xfrm flipH="1">
            <a:off x="4089400" y="1689100"/>
            <a:ext cx="1371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4" name="Line 84"/>
          <p:cNvSpPr>
            <a:spLocks noChangeShapeType="1"/>
          </p:cNvSpPr>
          <p:nvPr/>
        </p:nvSpPr>
        <p:spPr bwMode="auto">
          <a:xfrm flipH="1">
            <a:off x="4089400" y="2298700"/>
            <a:ext cx="1371600" cy="609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85"/>
          <p:cNvSpPr>
            <a:spLocks noChangeShapeType="1"/>
          </p:cNvSpPr>
          <p:nvPr/>
        </p:nvSpPr>
        <p:spPr bwMode="auto">
          <a:xfrm flipH="1">
            <a:off x="4089400" y="2298700"/>
            <a:ext cx="2667000" cy="1143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86"/>
          <p:cNvSpPr>
            <a:spLocks noChangeShapeType="1"/>
          </p:cNvSpPr>
          <p:nvPr/>
        </p:nvSpPr>
        <p:spPr bwMode="auto">
          <a:xfrm flipH="1">
            <a:off x="4089400" y="2908300"/>
            <a:ext cx="2667000" cy="1143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87"/>
          <p:cNvSpPr>
            <a:spLocks noChangeShapeType="1"/>
          </p:cNvSpPr>
          <p:nvPr/>
        </p:nvSpPr>
        <p:spPr bwMode="auto">
          <a:xfrm flipH="1">
            <a:off x="4089400" y="2908300"/>
            <a:ext cx="4038600" cy="1714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88"/>
          <p:cNvSpPr>
            <a:spLocks noChangeShapeType="1"/>
          </p:cNvSpPr>
          <p:nvPr/>
        </p:nvSpPr>
        <p:spPr bwMode="auto">
          <a:xfrm flipH="1">
            <a:off x="4089400" y="3467100"/>
            <a:ext cx="4038600" cy="17145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Line 89"/>
          <p:cNvSpPr>
            <a:spLocks noChangeShapeType="1"/>
          </p:cNvSpPr>
          <p:nvPr/>
        </p:nvSpPr>
        <p:spPr bwMode="auto">
          <a:xfrm flipH="1">
            <a:off x="4114800" y="3441700"/>
            <a:ext cx="5334000" cy="2324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0" name="Line 90"/>
          <p:cNvSpPr>
            <a:spLocks noChangeShapeType="1"/>
          </p:cNvSpPr>
          <p:nvPr/>
        </p:nvSpPr>
        <p:spPr bwMode="auto">
          <a:xfrm flipH="1">
            <a:off x="5461000" y="4051300"/>
            <a:ext cx="4038600" cy="17145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54413" y="531813"/>
            <a:ext cx="7972425" cy="5546725"/>
            <a:chOff x="2264690" y="132009"/>
            <a:chExt cx="9607639" cy="6568226"/>
          </a:xfrm>
        </p:grpSpPr>
        <p:grpSp>
          <p:nvGrpSpPr>
            <p:cNvPr id="5" name="Group 4"/>
            <p:cNvGrpSpPr/>
            <p:nvPr/>
          </p:nvGrpSpPr>
          <p:grpSpPr>
            <a:xfrm>
              <a:off x="2264690" y="132009"/>
              <a:ext cx="9607639" cy="6568226"/>
              <a:chOff x="1292181" y="144887"/>
              <a:chExt cx="9607639" cy="6568226"/>
            </a:xfrm>
            <a:solidFill>
              <a:schemeClr val="bg1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1292181" y="144887"/>
                <a:ext cx="9607639" cy="656822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524000" y="437872"/>
                <a:ext cx="9144000" cy="6001768"/>
                <a:chOff x="1815921" y="-10"/>
                <a:chExt cx="9144000" cy="6001768"/>
              </a:xfrm>
              <a:grpFill/>
            </p:grpSpPr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1815921" y="-10"/>
                  <a:ext cx="9144000" cy="4819141"/>
                  <a:chOff x="105868650" y="107414032"/>
                  <a:chExt cx="8633099" cy="4387311"/>
                </a:xfrm>
                <a:grpFill/>
              </p:grpSpPr>
              <p:pic>
                <p:nvPicPr>
                  <p:cNvPr id="12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05868650" y="107414032"/>
                    <a:ext cx="8633099" cy="438731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</p:pic>
              <p:pic>
                <p:nvPicPr>
                  <p:cNvPr id="13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07230869" y="107554733"/>
                    <a:ext cx="1630356" cy="95406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</p:pic>
            </p:grpSp>
            <p:sp>
              <p:nvSpPr>
                <p:cNvPr id="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78193" y="5687882"/>
                  <a:ext cx="1029046" cy="3138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36576" tIns="36576" rIns="36576" bIns="36576"/>
                <a:lstStyle/>
                <a:p>
                  <a:pPr algn="r" eaLnBrk="0" hangingPunct="0">
                    <a:defRPr/>
                  </a:pPr>
                  <a:r>
                    <a:rPr lang="en-US" sz="11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**actinides</a:t>
                  </a:r>
                  <a:endParaRPr lang="en-US" dirty="0"/>
                </a:p>
              </p:txBody>
            </p:sp>
            <p:sp>
              <p:nvSpPr>
                <p:cNvPr id="1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91072" y="5074775"/>
                  <a:ext cx="1029046" cy="3138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36576" tIns="36576" rIns="36576" bIns="36576"/>
                <a:lstStyle/>
                <a:p>
                  <a:pPr algn="r" eaLnBrk="0" hangingPunct="0">
                    <a:defRPr/>
                  </a:pPr>
                  <a:r>
                    <a:rPr lang="en-US" sz="11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*lanthanides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p:grpSp>
        </p:grpSp>
        <p:pic>
          <p:nvPicPr>
            <p:cNvPr id="3589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0" t="1613" r="66391" b="72778"/>
            <a:stretch>
              <a:fillRect/>
            </a:stretch>
          </p:blipFill>
          <p:spPr bwMode="auto">
            <a:xfrm>
              <a:off x="4105429" y="521519"/>
              <a:ext cx="1533525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905375" y="4876800"/>
          <a:ext cx="5641975" cy="1167512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794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Lanthanum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57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138.91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Cerium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Ce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140.12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Praseodymium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140.91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127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1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Neodymium </a:t>
                      </a:r>
                    </a:p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1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Nd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1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144.24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1275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Promethium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Pm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(145)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Samarium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150.36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Europium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Eu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151.97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Gadolinium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Gd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157.25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Terbium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Tb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158.93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Dysprosium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Dy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162.50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Holmium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164.93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Erbium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Er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167.26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Thulium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Tm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168.93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Ytterbium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Yb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173.04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Actinium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Ac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(227)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Thorium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232.04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Protactinium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231.04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Uranium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238.03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Neptunium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Np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(237)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Plutonium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(244)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Americium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Am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(243)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Cm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Berkelium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Bk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Californium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Cf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(251)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Einsteinium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Es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(252)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Fermium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Fm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Mendelevium 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Md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(258)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Nobelium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(259)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593725"/>
            <a:ext cx="261778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Shells 1-7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Periods </a:t>
            </a:r>
            <a:endParaRPr lang="en-US" alt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1 –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H = 1s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P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13-18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B = 2p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D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3-12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 err="1"/>
              <a:t>Sc</a:t>
            </a:r>
            <a:r>
              <a:rPr lang="en-US" altLang="en-US" sz="2400" b="1" dirty="0"/>
              <a:t> = 3d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F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Lanthanides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Actinides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La = 4f</a:t>
            </a:r>
            <a:endParaRPr lang="en-US" altLang="en-US" sz="2400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746500" y="923925"/>
            <a:ext cx="7561263" cy="3924300"/>
            <a:chOff x="3746585" y="923311"/>
            <a:chExt cx="7561794" cy="3925682"/>
          </a:xfrm>
        </p:grpSpPr>
        <p:sp>
          <p:nvSpPr>
            <p:cNvPr id="17" name="Rectangle 16"/>
            <p:cNvSpPr/>
            <p:nvPr/>
          </p:nvSpPr>
          <p:spPr>
            <a:xfrm>
              <a:off x="3746585" y="1480720"/>
              <a:ext cx="787455" cy="3368273"/>
            </a:xfrm>
            <a:prstGeom prst="rect">
              <a:avLst/>
            </a:prstGeom>
            <a:solidFill>
              <a:srgbClr val="00B0F0">
                <a:alpha val="3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0874" y="923311"/>
              <a:ext cx="365151" cy="539940"/>
            </a:xfrm>
            <a:prstGeom prst="rect">
              <a:avLst/>
            </a:prstGeom>
            <a:solidFill>
              <a:srgbClr val="00B0F0">
                <a:alpha val="3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943228" y="940780"/>
              <a:ext cx="365151" cy="539940"/>
            </a:xfrm>
            <a:prstGeom prst="rect">
              <a:avLst/>
            </a:prstGeom>
            <a:solidFill>
              <a:srgbClr val="00B0F0">
                <a:alpha val="3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877300" y="1481138"/>
            <a:ext cx="2430463" cy="3367087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11725" y="2589213"/>
            <a:ext cx="3965575" cy="2259012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0613" y="4848225"/>
            <a:ext cx="5635625" cy="1230313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Electron Configurations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11895"/>
            <a:ext cx="8241406" cy="37650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u="sng" dirty="0"/>
              <a:t>An electron configuration shows the distribution of all electrons in an atom</a:t>
            </a:r>
            <a:r>
              <a:rPr lang="en-US" sz="2400" b="1" dirty="0"/>
              <a:t>.</a:t>
            </a:r>
          </a:p>
          <a:p>
            <a:pPr eaLnBrk="1" hangingPunct="1"/>
            <a:r>
              <a:rPr lang="en-US" sz="2400" b="1" dirty="0"/>
              <a:t>Each term of a configuration consists of </a:t>
            </a:r>
          </a:p>
          <a:p>
            <a:pPr lvl="1" eaLnBrk="1" hangingPunct="1"/>
            <a:r>
              <a:rPr lang="en-US" sz="2000" b="1" dirty="0"/>
              <a:t>A number denoting the energy level, n</a:t>
            </a:r>
          </a:p>
          <a:p>
            <a:pPr lvl="1" eaLnBrk="1" hangingPunct="1"/>
            <a:r>
              <a:rPr lang="en-US" sz="2000" b="1" dirty="0"/>
              <a:t>A letter denoting the type of subshell</a:t>
            </a:r>
          </a:p>
          <a:p>
            <a:pPr lvl="1" eaLnBrk="1" hangingPunct="1"/>
            <a:r>
              <a:rPr lang="en-US" sz="2000" b="1" dirty="0"/>
              <a:t>A superscript denoting the number of electrons in that subshell.</a:t>
            </a:r>
          </a:p>
          <a:p>
            <a:r>
              <a:rPr lang="en-US" sz="2400" b="1" dirty="0"/>
              <a:t>Maximum superscript values</a:t>
            </a:r>
          </a:p>
          <a:p>
            <a:pPr lvl="1"/>
            <a:r>
              <a:rPr lang="en-US" b="1" i="1" dirty="0"/>
              <a:t>s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2		</a:t>
            </a:r>
            <a:r>
              <a:rPr lang="en-US" b="1" i="1" dirty="0">
                <a:sym typeface="Wingdings" panose="05000000000000000000" pitchFamily="2" charset="2"/>
              </a:rPr>
              <a:t>p</a:t>
            </a:r>
            <a:r>
              <a:rPr lang="en-US" b="1" dirty="0">
                <a:sym typeface="Wingdings" panose="05000000000000000000" pitchFamily="2" charset="2"/>
              </a:rPr>
              <a:t>  6		</a:t>
            </a:r>
            <a:r>
              <a:rPr lang="en-US" b="1" i="1" dirty="0">
                <a:sym typeface="Wingdings" panose="05000000000000000000" pitchFamily="2" charset="2"/>
              </a:rPr>
              <a:t>d</a:t>
            </a:r>
            <a:r>
              <a:rPr lang="en-US" b="1" dirty="0">
                <a:sym typeface="Wingdings" panose="05000000000000000000" pitchFamily="2" charset="2"/>
              </a:rPr>
              <a:t>  10		</a:t>
            </a:r>
            <a:r>
              <a:rPr lang="en-US" b="1" i="1" dirty="0">
                <a:sym typeface="Wingdings" panose="05000000000000000000" pitchFamily="2" charset="2"/>
              </a:rPr>
              <a:t>f</a:t>
            </a:r>
            <a:r>
              <a:rPr lang="en-US" b="1" dirty="0">
                <a:sym typeface="Wingdings" panose="05000000000000000000" pitchFamily="2" charset="2"/>
              </a:rPr>
              <a:t>  14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523155" y="2499792"/>
            <a:ext cx="1336675" cy="3589271"/>
            <a:chOff x="9395139" y="1870075"/>
            <a:chExt cx="1336675" cy="3589271"/>
          </a:xfrm>
        </p:grpSpPr>
        <p:sp>
          <p:nvSpPr>
            <p:cNvPr id="75781" name="Rectangle 6"/>
            <p:cNvSpPr>
              <a:spLocks noChangeArrowheads="1"/>
            </p:cNvSpPr>
            <p:nvPr/>
          </p:nvSpPr>
          <p:spPr bwMode="auto">
            <a:xfrm>
              <a:off x="9395139" y="4376671"/>
              <a:ext cx="1336675" cy="108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6500" b="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6500" b="0" i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6500" b="0" baseline="30000" dirty="0">
                  <a:solidFill>
                    <a:srgbClr val="072E93"/>
                  </a:solidFill>
                  <a:latin typeface="Times New Roman" panose="02020603050405020304" pitchFamily="18" charset="0"/>
                </a:rPr>
                <a:t>5</a:t>
              </a:r>
              <a:endParaRPr lang="en-US" sz="65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395139" y="3114609"/>
              <a:ext cx="1336675" cy="108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6500" b="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6500" b="0" i="1" dirty="0">
                  <a:solidFill>
                    <a:srgbClr val="072E93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6500" b="0" baseline="300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5</a:t>
              </a:r>
              <a:endParaRPr lang="en-US" sz="65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395139" y="1870075"/>
              <a:ext cx="1336675" cy="108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6500" b="0" dirty="0">
                  <a:solidFill>
                    <a:srgbClr val="072E93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6500" b="0" i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6500" b="0" baseline="300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5</a:t>
              </a:r>
              <a:endParaRPr lang="en-US" sz="6500" b="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500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26994</TotalTime>
  <Words>1553</Words>
  <Application>Microsoft Office PowerPoint</Application>
  <PresentationFormat>Widescreen</PresentationFormat>
  <Paragraphs>358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 Boardroom</vt:lpstr>
      <vt:lpstr>Equation</vt:lpstr>
      <vt:lpstr>Organization Chart</vt:lpstr>
      <vt:lpstr>Chemistry – Jan 13, 2020</vt:lpstr>
      <vt:lpstr>Chemistry – Jan 13, 2020</vt:lpstr>
      <vt:lpstr>Homework Review</vt:lpstr>
      <vt:lpstr>Homework Review</vt:lpstr>
      <vt:lpstr>How Electrons Fill the Orbitals – the rules</vt:lpstr>
      <vt:lpstr>Orbital Energy Levels</vt:lpstr>
      <vt:lpstr>PowerPoint Presentation</vt:lpstr>
      <vt:lpstr>PowerPoint Presentation</vt:lpstr>
      <vt:lpstr>Electron Configurations</vt:lpstr>
      <vt:lpstr>Writing Electron Configurations</vt:lpstr>
      <vt:lpstr>Orbital Diagrams</vt:lpstr>
      <vt:lpstr>Some Examples</vt:lpstr>
      <vt:lpstr>More Examples</vt:lpstr>
      <vt:lpstr>Large Z Elements:  Noble Gas Configuration</vt:lpstr>
      <vt:lpstr>Using the highest energy electron</vt:lpstr>
      <vt:lpstr>Elements in the same Group</vt:lpstr>
      <vt:lpstr>Ion electron configurations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239</cp:revision>
  <cp:lastPrinted>2020-01-13T12:54:37Z</cp:lastPrinted>
  <dcterms:created xsi:type="dcterms:W3CDTF">2015-08-11T02:33:52Z</dcterms:created>
  <dcterms:modified xsi:type="dcterms:W3CDTF">2020-01-13T17:48:09Z</dcterms:modified>
</cp:coreProperties>
</file>